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258" r:id="rId6"/>
    <p:sldId id="259" r:id="rId7"/>
    <p:sldId id="295" r:id="rId8"/>
    <p:sldId id="261" r:id="rId9"/>
    <p:sldId id="262" r:id="rId10"/>
    <p:sldId id="263" r:id="rId11"/>
    <p:sldId id="264" r:id="rId12"/>
    <p:sldId id="265" r:id="rId13"/>
    <p:sldId id="334" r:id="rId14"/>
    <p:sldId id="285" r:id="rId15"/>
    <p:sldId id="269" r:id="rId16"/>
    <p:sldId id="330" r:id="rId17"/>
    <p:sldId id="370" r:id="rId18"/>
    <p:sldId id="371" r:id="rId19"/>
    <p:sldId id="373" r:id="rId20"/>
    <p:sldId id="374" r:id="rId21"/>
    <p:sldId id="375" r:id="rId22"/>
    <p:sldId id="372" r:id="rId23"/>
    <p:sldId id="336" r:id="rId24"/>
    <p:sldId id="376" r:id="rId25"/>
    <p:sldId id="358" r:id="rId26"/>
    <p:sldId id="377" r:id="rId27"/>
    <p:sldId id="378" r:id="rId28"/>
    <p:sldId id="294" r:id="rId29"/>
  </p:sldIdLst>
  <p:sldSz cx="12192000" cy="6858000"/>
  <p:notesSz cx="6858000" cy="9144000"/>
  <p:custDataLst>
    <p:tags r:id="rId3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7" userDrawn="1">
          <p15:clr>
            <a:srgbClr val="A4A3A4"/>
          </p15:clr>
        </p15:guide>
        <p15:guide id="2" pos="284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杨皓翔" initials="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7" autoAdjust="0"/>
    <p:restoredTop sz="94660"/>
  </p:normalViewPr>
  <p:slideViewPr>
    <p:cSldViewPr showGuides="1">
      <p:cViewPr varScale="1">
        <p:scale>
          <a:sx n="83" d="100"/>
          <a:sy n="83" d="100"/>
        </p:scale>
        <p:origin x="216" y="75"/>
      </p:cViewPr>
      <p:guideLst>
        <p:guide orient="horz" pos="2147"/>
        <p:guide pos="28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4" Type="http://schemas.openxmlformats.org/officeDocument/2006/relationships/tags" Target="tags/tag1.xml"/><Relationship Id="rId33" Type="http://schemas.openxmlformats.org/officeDocument/2006/relationships/commentAuthors" Target="commentAuthors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78DFCC-589B-4A60-9C12-59D686ADFE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CC3E0-7DDF-45E7-A937-AD50A2B51CF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7500" lnSpcReduction="10000"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</p:spPr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</p:spPr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</p:spPr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</p:spPr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1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3" Type="http://schemas.openxmlformats.org/officeDocument/2006/relationships/image" Target="../media/image24.emf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ew shape"/>
          <p:cNvSpPr/>
          <p:nvPr/>
        </p:nvSpPr>
        <p:spPr>
          <a:xfrm>
            <a:off x="611778" y="2012267"/>
            <a:ext cx="11038043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4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点对最短距离</a:t>
            </a:r>
            <a:r>
              <a:rPr sz="4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问题探究</a:t>
            </a:r>
            <a:endParaRPr sz="4800" b="1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3" name="New shape"/>
          <p:cNvSpPr/>
          <p:nvPr/>
        </p:nvSpPr>
        <p:spPr>
          <a:xfrm>
            <a:off x="622800" y="3101012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/>
        </p:txBody>
      </p:sp>
      <p:sp>
        <p:nvSpPr>
          <p:cNvPr id="4" name="New shape"/>
          <p:cNvSpPr/>
          <p:nvPr/>
        </p:nvSpPr>
        <p:spPr>
          <a:xfrm>
            <a:off x="611778" y="3098226"/>
            <a:ext cx="11038043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3000" b="1" i="0">
                <a:solidFill>
                  <a:srgbClr val="002B7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蛮力法与分治法算法效率分析</a:t>
            </a:r>
            <a:endParaRPr lang="zh-CN" sz="3000" b="1" i="0">
              <a:solidFill>
                <a:srgbClr val="002B7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622800" y="4138369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/>
        </p:txBody>
      </p:sp>
      <p:sp>
        <p:nvSpPr>
          <p:cNvPr id="6" name="New shape"/>
          <p:cNvSpPr/>
          <p:nvPr/>
        </p:nvSpPr>
        <p:spPr>
          <a:xfrm>
            <a:off x="622800" y="4138369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/>
        </p:txBody>
      </p:sp>
      <p:sp>
        <p:nvSpPr>
          <p:cNvPr id="7" name="New shape"/>
          <p:cNvSpPr/>
          <p:nvPr/>
        </p:nvSpPr>
        <p:spPr>
          <a:xfrm>
            <a:off x="622800" y="4138369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/>
        </p:txBody>
      </p:sp>
      <p:sp>
        <p:nvSpPr>
          <p:cNvPr id="8" name="New shape"/>
          <p:cNvSpPr/>
          <p:nvPr/>
        </p:nvSpPr>
        <p:spPr>
          <a:xfrm>
            <a:off x="611778" y="4208444"/>
            <a:ext cx="11038043" cy="4552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1575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指导老师：刘刚</a:t>
            </a:r>
            <a:r>
              <a:rPr lang="en-US" altLang="zh-CN" sz="1575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	</a:t>
            </a:r>
            <a:r>
              <a:rPr lang="zh-CN" altLang="en-US" sz="1575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分享人：</a:t>
            </a:r>
            <a:r>
              <a:rPr lang="zh-CN" altLang="en-US" sz="1575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杨皓翔</a:t>
            </a:r>
            <a:endParaRPr lang="zh-CN" altLang="en-US" sz="1575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11675" y="764540"/>
            <a:ext cx="35655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</a:rPr>
              <a:t>实验</a:t>
            </a:r>
            <a:r>
              <a:rPr lang="zh-CN" altLang="en-US" sz="7200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</a:rPr>
              <a:t>二</a:t>
            </a:r>
            <a:endParaRPr lang="zh-CN" altLang="en-US" sz="7200">
              <a:ln w="15875"/>
              <a:gradFill>
                <a:gsLst>
                  <a:gs pos="0">
                    <a:schemeClr val="accent1">
                      <a:hueMod val="80000"/>
                    </a:schemeClr>
                  </a:gs>
                  <a:gs pos="100000">
                    <a:schemeClr val="accent1">
                      <a:alpha val="100000"/>
                    </a:schemeClr>
                  </a:gs>
                </a:gsLst>
                <a:lin ang="2700000" scaled="0"/>
              </a:gradFill>
              <a:effectLst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算法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优化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93875" y="981075"/>
            <a:ext cx="843724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</a:rPr>
              <a:t>优化方案</a:t>
            </a:r>
            <a:endParaRPr lang="zh-CN" altLang="en-US">
              <a:solidFill>
                <a:schemeClr val="accent1"/>
              </a:solidFill>
            </a:endParaRPr>
          </a:p>
          <a:p>
            <a:pPr indent="457200"/>
            <a:r>
              <a:rPr lang="zh-CN" altLang="en-US"/>
              <a:t>1.外层循环到末尾倒数第二个点即可，否则最后一次循环是不执行的；每次距离计算中的第二个点在第一个点</a:t>
            </a:r>
            <a:r>
              <a:rPr lang="zh-CN" altLang="en-US"/>
              <a:t>往后的点集中选取，避免重复计算。</a:t>
            </a:r>
            <a:endParaRPr lang="zh-CN" altLang="en-US"/>
          </a:p>
          <a:p>
            <a:pPr indent="457200"/>
            <a:r>
              <a:rPr lang="zh-CN" altLang="en-US"/>
              <a:t>2.由于比较运算效率较高，因此，我们可以利用条件判断语句来进行剪枝，而不必太过关心条件判断带来了太多的时间消耗。我们在每次计算完两点间的横坐标之差后，判断该差值是否大于等于当前得到的最短距离，若是，则continue跳过之后的加减乘除以及赋值运算。</a:t>
            </a:r>
            <a:endParaRPr lang="zh-CN" altLang="en-US"/>
          </a:p>
          <a:p>
            <a:pPr indent="457200"/>
            <a:r>
              <a:rPr lang="zh-CN" altLang="en-US"/>
              <a:t>3.计算点对距离时暂时不逐一地去开根号，而是得到一个最短距离的平方值，在循环外执行开根号操作。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793875" y="3680460"/>
            <a:ext cx="843724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效果分析：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indent="457200"/>
            <a:r>
              <a:rPr lang="zh-CN" altLang="en-US"/>
              <a:t>由于剪枝减去的东西较少，此算法优化的效果并不显著，时间复杂度仍为O(n²)。但是，我们却从中发现了一个奇妙的问题：在同样的算法实现下，调用函数会比直接使用函数体里面的代码慢一点。</a:t>
            </a:r>
            <a:endParaRPr lang="zh-CN" altLang="en-US"/>
          </a:p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原因分析</a:t>
            </a:r>
            <a:r>
              <a:rPr lang="zh-CN" altLang="en-US"/>
              <a:t>：</a:t>
            </a:r>
            <a:endParaRPr lang="zh-CN" altLang="en-US"/>
          </a:p>
          <a:p>
            <a:pPr indent="457200"/>
            <a:r>
              <a:rPr lang="zh-CN" altLang="en-US"/>
              <a:t>从理论上讲，编译器可以对函数进行内联优化，将函数调用处替换为函数体的代码，从而减少函数调用的开销。据此，我们猜测，可能是由于函数调用时产生的额外开销，以及</a:t>
            </a:r>
            <a:r>
              <a:rPr lang="zh-CN" altLang="en-US" b="1"/>
              <a:t>编译器的优化能力</a:t>
            </a:r>
            <a:r>
              <a:rPr lang="zh-CN" altLang="en-US"/>
              <a:t>较差造成的影响。</a:t>
            </a:r>
            <a:endParaRPr lang="zh-CN" altLang="en-US"/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5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02B7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03</a:t>
            </a:r>
            <a:endParaRPr sz="4800" b="1" i="0">
              <a:solidFill>
                <a:srgbClr val="002B7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631242"/>
            <a:ext cx="5771526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4800" b="1" i="0">
                <a:solidFill>
                  <a:srgbClr val="0055F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分治</a:t>
            </a:r>
            <a:r>
              <a:rPr lang="zh-CN" sz="4800" b="1" i="0">
                <a:solidFill>
                  <a:srgbClr val="0055F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法</a:t>
            </a:r>
            <a:endParaRPr lang="zh-CN" sz="4800" b="1" i="0">
              <a:solidFill>
                <a:srgbClr val="0055F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分治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法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42390" y="118237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accent1"/>
                </a:solidFill>
              </a:rPr>
              <a:t>算法思想</a:t>
            </a:r>
            <a:endParaRPr lang="zh-CN" altLang="en-US" sz="2000">
              <a:solidFill>
                <a:schemeClr val="accent1"/>
              </a:solidFill>
            </a:endParaRPr>
          </a:p>
        </p:txBody>
      </p:sp>
      <p:sp>
        <p:nvSpPr>
          <p:cNvPr id="39" name="菠萝大侠：文字 1"/>
          <p:cNvSpPr/>
          <p:nvPr/>
        </p:nvSpPr>
        <p:spPr>
          <a:xfrm>
            <a:off x="1330656" y="1629152"/>
            <a:ext cx="4537291" cy="2061210"/>
          </a:xfrm>
          <a:prstGeom prst="rect">
            <a:avLst/>
          </a:prstGeom>
        </p:spPr>
        <p:txBody>
          <a:bodyPr wrap="square">
            <a:spAutoFit/>
          </a:bodyPr>
          <a:p>
            <a:pPr lvl="0" indent="45720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sz="1600" dirty="0">
                <a:latin typeface="+mn-ea"/>
                <a:cs typeface="+mn-ea"/>
              </a:rPr>
              <a:t>将点对集合按照x轴坐标大小分成左右两个子集, 然后在两个子集中分别递归寻找其最短距离, 最后寻找跨过两个子集的最短距离, 三者距离中最小的即为整个点集的最短距离。</a:t>
            </a:r>
            <a:endParaRPr sz="1600" dirty="0">
              <a:latin typeface="+mn-ea"/>
              <a:cs typeface="+mn-ea"/>
            </a:endParaRPr>
          </a:p>
          <a:p>
            <a:pPr lvl="0" indent="45720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sz="1600" dirty="0">
                <a:latin typeface="+mn-ea"/>
                <a:cs typeface="+mn-ea"/>
              </a:rPr>
              <a:t>如图所示, S1和S2为左右子集, d1为S1子集中的最短距离, d2为S2子集中的最短距离, 而d等于两者中较小的距离。中间的垂直带形区即为要寻找跨过两个子集的最短距离的区域。</a:t>
            </a:r>
            <a:endParaRPr sz="1600" dirty="0">
              <a:latin typeface="+mn-ea"/>
              <a:cs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958875" y="1110443"/>
            <a:ext cx="2772208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伪代码</a:t>
            </a:r>
            <a:r>
              <a:rPr lang="en-US" altLang="zh-CN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 </a:t>
            </a:r>
            <a:r>
              <a:rPr lang="en-GB" altLang="zh-CN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Pseudo</a:t>
            </a:r>
            <a:r>
              <a:rPr lang="en-US" altLang="zh-CN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-</a:t>
            </a:r>
            <a:r>
              <a:rPr lang="en-GB" altLang="zh-CN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Code</a:t>
            </a:r>
            <a:endParaRPr lang="en-GB" altLang="zh-CN" sz="2000" dirty="0">
              <a:solidFill>
                <a:schemeClr val="tx2"/>
              </a:solidFill>
              <a:latin typeface="汉仪中宋S" panose="00020600040101010101" charset="-122"/>
              <a:ea typeface="汉仪中宋S" panose="00020600040101010101" charset="-122"/>
              <a:sym typeface="Arial" panose="020B0604020202020204" pitchFamily="34" charset="0"/>
            </a:endParaRPr>
          </a:p>
        </p:txBody>
      </p:sp>
      <p:pic>
        <p:nvPicPr>
          <p:cNvPr id="4" name="图片 4" descr="最近点对问题（分治法） - 灰信网（软件开发博客聚合）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960" y="3860483"/>
            <a:ext cx="4613910" cy="17278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2475" y="1702435"/>
            <a:ext cx="4180205" cy="410908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fill="hold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分治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法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02030" y="791210"/>
            <a:ext cx="4776470" cy="5908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基本步骤：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zh-CN" altLang="en-US"/>
              <a:t>①　将点集按照 x 坐标进行排序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②　分治求解： 将点集平均分成两部分，分别求解每一部分的最短距离。（递归实现）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③　考虑跨越两部分的最短距离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④　比较左、中、右三部分的最短距离，返回最终结果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性能分析：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zh-CN" altLang="en-US"/>
              <a:t>① 虽然在该函数中包含双重循环，但是内层循环的次数为常量级，所以其时间复杂度并不是O(n²)，而是为O(n)。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② 分治所构成的树的高度为log n，而每一层所消耗的时间为O(n)，因此，可得时间复杂度应为O(n logn)。</a:t>
            </a:r>
            <a:endParaRPr lang="zh-CN" altLang="en-US"/>
          </a:p>
        </p:txBody>
      </p:sp>
      <p:pic>
        <p:nvPicPr>
          <p:cNvPr id="5" name="图片 -2147482610" descr="divide_conquer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435" y="476885"/>
            <a:ext cx="3788410" cy="60159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算法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优化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2545" y="1127125"/>
            <a:ext cx="57740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优化方案一：小规模情况下综合使用暴力法求解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83665" y="1565910"/>
            <a:ext cx="94380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由于分治时不断递归地调用函数，程序开销较大，当点集规模较小时，我们可以结合使用暴力法。</a:t>
            </a:r>
            <a:endParaRPr lang="zh-CN" altLang="en-US"/>
          </a:p>
          <a:p>
            <a:pPr indent="457200"/>
            <a:r>
              <a:rPr lang="zh-CN" altLang="en-US"/>
              <a:t>那么这个所谓的小规模的最佳临界值到底是多少呢？</a:t>
            </a:r>
            <a:endParaRPr lang="zh-CN" altLang="en-US"/>
          </a:p>
        </p:txBody>
      </p:sp>
      <p:pic>
        <p:nvPicPr>
          <p:cNvPr id="4" name="图片 -21474826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8628" y="3789680"/>
            <a:ext cx="3593465" cy="21602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1024890" y="2781300"/>
            <a:ext cx="49809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>
                <a:sym typeface="+mn-ea"/>
              </a:rPr>
              <a:t>据此，我们进行了一些探究，首先，我们预估其范围在1~1000之间，于是我们以步长为100进行粗略的探究，得到以下结果：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385560" y="2781300"/>
            <a:ext cx="48317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为了实验的严谨性，我们需要进行进一步的探究，这次，我们取步长为10，运行程序，</a:t>
            </a:r>
            <a:r>
              <a:rPr lang="zh-CN" altLang="en-US"/>
              <a:t>并得到如下结果：</a:t>
            </a:r>
            <a:endParaRPr lang="zh-CN" altLang="en-US"/>
          </a:p>
        </p:txBody>
      </p:sp>
      <p:pic>
        <p:nvPicPr>
          <p:cNvPr id="9" name="图片 -21474826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5333" y="3789680"/>
            <a:ext cx="3593465" cy="21602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文本框 9"/>
          <p:cNvSpPr txBox="1"/>
          <p:nvPr/>
        </p:nvSpPr>
        <p:spPr>
          <a:xfrm>
            <a:off x="1024890" y="6093460"/>
            <a:ext cx="4909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>
                <a:sym typeface="+mn-ea"/>
              </a:rPr>
              <a:t>由上图可见，此最佳值应该接近100。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385560" y="6093460"/>
            <a:ext cx="4832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据此，我们可以得出，此最佳值约为100。</a:t>
            </a:r>
            <a:endParaRPr lang="zh-CN" altLang="en-US"/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算法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优化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2545" y="1342390"/>
            <a:ext cx="6176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优化方案二：将按x 坐标排序的操作移到递归函数之外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执行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83665" y="1709420"/>
            <a:ext cx="94380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由于算法运行过程中并不会传入的数组进行改变，所谓的将点集按照</a:t>
            </a:r>
            <a:r>
              <a:rPr lang="en-US" altLang="zh-CN"/>
              <a:t>y</a:t>
            </a:r>
            <a:r>
              <a:rPr lang="zh-CN" altLang="en-US"/>
              <a:t>坐标进行排序，也是在另外一个数组容器上进行的，于是只需要执行一次排序操作即可，</a:t>
            </a:r>
            <a:r>
              <a:rPr lang="zh-CN" altLang="en-US"/>
              <a:t>从而避免重复调用快速排序造成多余的时间消耗。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296035" y="3263265"/>
            <a:ext cx="7338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优化方案三：使用线性效率的方法计算中间部分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点集的最短距离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67155" y="3630295"/>
            <a:ext cx="943800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/>
              <a:t>正常情况下，要计算跨越两部分的最短距离，是需要使用蛮力法的思想对所有点对的距离进行计算的，时间复杂度为</a:t>
            </a:r>
            <a:r>
              <a:rPr lang="en-US" altLang="zh-CN"/>
              <a:t>O(n</a:t>
            </a:r>
            <a:r>
              <a:rPr lang="en-US" altLang="zh-CN" baseline="30000"/>
              <a:t>2</a:t>
            </a:r>
            <a:r>
              <a:rPr lang="en-US" altLang="zh-CN"/>
              <a:t>)</a:t>
            </a:r>
            <a:r>
              <a:rPr lang="zh-CN" altLang="en-US"/>
              <a:t>，但是，我们却有着线性时间复杂度的方法。</a:t>
            </a:r>
            <a:endParaRPr lang="zh-CN" altLang="en-US"/>
          </a:p>
          <a:p>
            <a:pPr indent="457200"/>
            <a:r>
              <a:t>而为何可以达到线性时间复杂度，这与步骤3计算跨越两部分的点集最短距离时，按y坐标进行排序密切相关。我们将中间部分的点集按照y坐标进行排序，主要原因就是为了简化循环次数，使其达到线性时间复杂度，其次才是为了做下面要提及的第四个优化点——剪枝。</a:t>
            </a:r>
          </a:p>
          <a:p>
            <a:pPr indent="457200"/>
            <a:r>
              <a:rPr b="1"/>
              <a:t>接下来，我们展开讲述如何达到线性时间复杂度：</a:t>
            </a:r>
            <a:endParaRPr b="1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优化方案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三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87805" y="1196975"/>
            <a:ext cx="936307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在步骤3中，我们求解中间部分点集的最短距离时，虽然使用了双层循环，但内层循环的最多循环次数为4，它是一个常数项，这样一来我们便将循环的次数压缩至</a:t>
            </a:r>
            <a:r>
              <a:rPr lang="zh-CN" altLang="en-US" b="1"/>
              <a:t>常数阶</a:t>
            </a:r>
            <a:r>
              <a:rPr lang="zh-CN" altLang="en-US"/>
              <a:t>，而不是普通蛮力法的n</a:t>
            </a:r>
            <a:r>
              <a:rPr lang="zh-CN" altLang="en-US" baseline="30000"/>
              <a:t>2</a:t>
            </a:r>
            <a:r>
              <a:rPr lang="zh-CN" altLang="en-US"/>
              <a:t>。这个神奇的数字“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4</a:t>
            </a:r>
            <a:r>
              <a:rPr lang="zh-CN" altLang="en-US"/>
              <a:t>”，其实是我们利用数学方法所求的一个</a:t>
            </a:r>
            <a:r>
              <a:rPr lang="zh-CN" altLang="en-US" b="1"/>
              <a:t>经验值</a:t>
            </a:r>
            <a:r>
              <a:rPr lang="zh-CN" altLang="en-US"/>
              <a:t>。</a:t>
            </a:r>
            <a:endParaRPr lang="zh-CN" altLang="en-US"/>
          </a:p>
          <a:p>
            <a:pPr indent="457200"/>
            <a:endParaRPr lang="zh-CN" altLang="en-US"/>
          </a:p>
          <a:p>
            <a:r>
              <a:rPr lang="zh-CN" altLang="en-US" b="1"/>
              <a:t>那么，这个经验值又是怎么得到的呢？</a:t>
            </a:r>
            <a:endParaRPr lang="zh-CN" altLang="en-US" b="1"/>
          </a:p>
          <a:p>
            <a:pPr indent="457200"/>
            <a:r>
              <a:rPr lang="zh-CN" altLang="en-US"/>
              <a:t>我们已知，在</a:t>
            </a:r>
            <a:r>
              <a:rPr lang="zh-CN" altLang="en-US"/>
              <a:t>此之前，我们已经得到了左右两部分点集的最短距离d了，那么如果中间部分点集存在小于d的两点距离，就一定是在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左右两部分中各取一个点</a:t>
            </a:r>
            <a:r>
              <a:rPr lang="zh-CN" altLang="en-US"/>
              <a:t>。</a:t>
            </a:r>
            <a:endParaRPr lang="zh-CN" altLang="en-US"/>
          </a:p>
          <a:p>
            <a:pPr indent="457200"/>
            <a:r>
              <a:rPr lang="zh-CN" altLang="en-US"/>
              <a:t>我们计算中间部分点集最短距离的目的，就是为了找到一个小于d的两点距离，对于大于d的两点距离，我们便可以忽略不去计算它们。于是，我们进一步缩小目标，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只需计算那些可能小于d的点对距离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即可</a:t>
            </a:r>
            <a:r>
              <a:rPr lang="zh-CN" altLang="en-US"/>
              <a:t>，且这个d值还会在计算过程中不断更新。</a:t>
            </a:r>
            <a:endParaRPr lang="zh-CN" altLang="en-US"/>
          </a:p>
          <a:p>
            <a:pPr indent="457200"/>
            <a:r>
              <a:rPr lang="zh-CN" altLang="en-US"/>
              <a:t>但是，仅仅依靠x坐标有序的点集序列，显然是无法挑选出距离可能小于d的点对的，于是，我们又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按照y坐标升序排序</a:t>
            </a:r>
            <a:r>
              <a:rPr lang="zh-CN" altLang="en-US"/>
              <a:t>，事实证明此做法是有极大作用的。</a:t>
            </a:r>
            <a:endParaRPr lang="zh-CN" altLang="en-US"/>
          </a:p>
          <a:p>
            <a:pPr indent="457200"/>
            <a:endParaRPr lang="zh-CN" altLang="en-US"/>
          </a:p>
          <a:p>
            <a:pPr indent="457200"/>
            <a:r>
              <a:rPr lang="zh-CN" altLang="en-US"/>
              <a:t>我们以中线为界将中间区域划分成</a:t>
            </a:r>
            <a:r>
              <a:rPr lang="zh-CN" altLang="en-US" b="1"/>
              <a:t>宽度均为d的左右区域</a:t>
            </a:r>
            <a:r>
              <a:rPr lang="zh-CN" altLang="en-US"/>
              <a:t>，已知条件：在左、右区域内，两点间的距离一定大于等于d，于是，当我们按照</a:t>
            </a:r>
            <a:r>
              <a:rPr lang="zh-CN" altLang="en-US" b="1"/>
              <a:t>y坐标进行升序排序</a:t>
            </a:r>
            <a:r>
              <a:rPr lang="zh-CN" altLang="en-US"/>
              <a:t>后，随着纵坐标的增长，总存在一个</a:t>
            </a:r>
            <a:r>
              <a:rPr lang="zh-CN" altLang="en-US" b="1"/>
              <a:t>经验值num</a:t>
            </a:r>
            <a:r>
              <a:rPr lang="zh-CN" altLang="en-US"/>
              <a:t>，使第i个点与第i+num个点间的距离大于这个动态更新的d值。</a:t>
            </a:r>
            <a:endParaRPr lang="zh-CN" altLang="en-US"/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优化方案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三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87805" y="981710"/>
            <a:ext cx="93630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为了得到一个最大的num值，我们需要尽量让纵坐标增长的慢一些，且让两个点更加靠近中线。我们在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左半区域取第</a:t>
            </a:r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</a:t>
            </a:r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个点</a:t>
            </a:r>
            <a:r>
              <a:rPr lang="zh-CN" altLang="en-US"/>
              <a:t>，并极限地让它无限接近中线，在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右半区域找一点</a:t>
            </a:r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j</a:t>
            </a:r>
            <a:r>
              <a:rPr lang="en-US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，</a:t>
            </a:r>
            <a:r>
              <a:rPr lang="zh-CN" altLang="en-US">
                <a:solidFill>
                  <a:schemeClr val="tx1"/>
                </a:solidFill>
                <a:effectLst/>
              </a:rPr>
              <a:t>试图</a:t>
            </a:r>
            <a:r>
              <a:rPr lang="zh-CN" altLang="en-US"/>
              <a:t>使</a:t>
            </a:r>
            <a:r>
              <a:rPr lang="zh-CN" altLang="en-US"/>
              <a:t>两点构成最短距离，由于右半区域点对的最短距离大于等于d，于是，我们以第i+2个点为圆心作圆，则第i+n（n&gt;2）个点必须在圆及圆外取点。</a:t>
            </a:r>
            <a:endParaRPr lang="zh-CN" altLang="en-US"/>
          </a:p>
          <a:p>
            <a:pPr indent="457200"/>
            <a:r>
              <a:rPr lang="zh-CN" altLang="en-US"/>
              <a:t>若第i+3个点取在</a:t>
            </a:r>
            <a:r>
              <a:rPr lang="zh-CN" altLang="en-US" b="1"/>
              <a:t>右半区域</a:t>
            </a:r>
            <a:r>
              <a:rPr lang="zh-CN" altLang="en-US"/>
              <a:t>，则在右半区域中且在该点之后的点与第i+3个点的距离也必然大于等于d，由</a:t>
            </a:r>
            <a:r>
              <a:rPr lang="zh-CN" altLang="en-US" b="1"/>
              <a:t>正弦定理</a:t>
            </a:r>
            <a:r>
              <a:rPr lang="zh-CN" altLang="en-US"/>
              <a:t>可得，此后的点只要是在右半区域，则其与第i个点的距离大于d，在此情况下，经验值num为3，如下图所示：</a:t>
            </a:r>
            <a:endParaRPr lang="zh-CN" altLang="en-US"/>
          </a:p>
        </p:txBody>
      </p:sp>
      <p:pic>
        <p:nvPicPr>
          <p:cNvPr id="5" name="图片 -21474826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848" y="3140710"/>
            <a:ext cx="3427095" cy="32042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优化方案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三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87805" y="981710"/>
            <a:ext cx="93630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t>若取第i+3个点在</a:t>
            </a:r>
            <a:r>
              <a:rPr b="1"/>
              <a:t>左半</a:t>
            </a:r>
            <a:r>
              <a:rPr lang="zh-CN" b="1"/>
              <a:t>区域</a:t>
            </a:r>
            <a:r>
              <a:t>，由于左半区域的点集之间的距离不小于d，其</a:t>
            </a:r>
            <a:r>
              <a:rPr b="1">
                <a:solidFill>
                  <a:schemeClr val="tx1"/>
                </a:solidFill>
              </a:rPr>
              <a:t>纵坐标的的</a:t>
            </a:r>
            <a:r>
              <a: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最小值</a:t>
            </a:r>
            <a:r>
              <a:t>为√3/2 * d，此时第i+4个点与第i个点之间的距离可能小于d，但之后的点</a:t>
            </a:r>
            <a:r>
              <a:rPr lang="zh-CN"/>
              <a:t>就</a:t>
            </a:r>
            <a:r>
              <a:t>不可能</a:t>
            </a:r>
            <a:r>
              <a:rPr lang="zh-CN"/>
              <a:t>了</a:t>
            </a:r>
            <a:r>
              <a:t>，</a:t>
            </a:r>
            <a:r>
              <a:rPr lang="zh-CN"/>
              <a:t>这里用上了我们先前的结论。</a:t>
            </a:r>
            <a:r>
              <a:t>在此情况下，经验值num为4，如下图：</a:t>
            </a:r>
          </a:p>
        </p:txBody>
      </p:sp>
      <p:pic>
        <p:nvPicPr>
          <p:cNvPr id="5" name="图片 -21474826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8120" y="1998345"/>
            <a:ext cx="4193540" cy="31045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1487170" y="5298440"/>
            <a:ext cx="93630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于是，</a:t>
            </a:r>
            <a:r>
              <a:rPr lang="zh-CN" altLang="en-US"/>
              <a:t>经过证明，我们便得到了一个经验值num = 4，即表明，在y坐标有序的情况下，第i个点与其后第i+1~第i+4个点的距离才有可能小于d。</a:t>
            </a:r>
            <a:endParaRPr lang="zh-CN" altLang="en-US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算法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优化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2545" y="1270635"/>
            <a:ext cx="57740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优化方案四：剪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枝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83665" y="1709420"/>
            <a:ext cx="94380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在计算中间部分</a:t>
            </a:r>
            <a:r>
              <a:rPr lang="zh-CN" altLang="en-US"/>
              <a:t>点集的最短距离时，由于点集已经按照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y坐标升序</a:t>
            </a:r>
            <a:r>
              <a:rPr lang="zh-CN" altLang="en-US"/>
              <a:t>排序了，因此，一旦发现计算的</a:t>
            </a:r>
            <a:r>
              <a:rPr lang="en-US" altLang="zh-CN"/>
              <a:t> </a:t>
            </a:r>
            <a:r>
              <a:rPr lang="zh-CN" altLang="en-US"/>
              <a:t>j</a:t>
            </a:r>
            <a:r>
              <a:rPr lang="en-US" altLang="zh-CN"/>
              <a:t> </a:t>
            </a:r>
            <a:r>
              <a:rPr lang="zh-CN" altLang="en-US"/>
              <a:t>点与</a:t>
            </a:r>
            <a:r>
              <a:rPr lang="en-US" altLang="zh-CN"/>
              <a:t> </a:t>
            </a:r>
            <a:r>
              <a:rPr lang="zh-CN" altLang="en-US"/>
              <a:t>i</a:t>
            </a:r>
            <a:r>
              <a:rPr lang="en-US" altLang="zh-CN"/>
              <a:t> </a:t>
            </a:r>
            <a:r>
              <a:rPr lang="zh-CN" altLang="en-US"/>
              <a:t>点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纵坐标差值大于等于所求的min_distance</a:t>
            </a:r>
            <a:r>
              <a:rPr lang="zh-CN" altLang="en-US"/>
              <a:t>，则说明j+1点与i点间的距离不可能小于min_distance，于是break退出内层循环。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296035" y="3263265"/>
            <a:ext cx="57740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可能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的优化方案五：使用归并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排序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67155" y="3702050"/>
            <a:ext cx="943800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由于分治法的执行过程中，会将点集进行</a:t>
            </a:r>
            <a:r>
              <a:rPr lang="zh-CN" altLang="en-US" b="1"/>
              <a:t>左右划分</a:t>
            </a:r>
            <a:r>
              <a:rPr lang="zh-CN" altLang="en-US"/>
              <a:t>，递归地在左右两个子集里面寻找最短距离，这与归并排序的</a:t>
            </a:r>
            <a:r>
              <a:rPr lang="zh-CN" altLang="en-US" b="1"/>
              <a:t>递归划分</a:t>
            </a:r>
            <a:r>
              <a:rPr lang="zh-CN" altLang="en-US"/>
              <a:t>操作有些</a:t>
            </a:r>
            <a:r>
              <a:rPr lang="zh-CN" altLang="en-US" b="1"/>
              <a:t>重叠</a:t>
            </a:r>
            <a:r>
              <a:rPr lang="zh-CN" altLang="en-US"/>
              <a:t>。因此，我们可以省略掉归并排序的递归部分，只执行其中的合并操作，该时间复杂度是</a:t>
            </a:r>
            <a:r>
              <a:rPr lang="en-US" altLang="zh-CN"/>
              <a:t>O(n)</a:t>
            </a:r>
            <a:r>
              <a:rPr lang="zh-CN" altLang="en-US"/>
              <a:t>，</a:t>
            </a:r>
            <a:r>
              <a:rPr lang="zh-CN" altLang="en-US"/>
              <a:t>似乎更优于快排的</a:t>
            </a:r>
            <a:r>
              <a:rPr lang="en-US" altLang="zh-CN">
                <a:sym typeface="+mn-ea"/>
              </a:rPr>
              <a:t>O(n logn)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pPr indent="457200"/>
            <a:endParaRPr lang="zh-CN" altLang="en-US">
              <a:sym typeface="+mn-ea"/>
            </a:endParaRPr>
          </a:p>
          <a:p>
            <a:pPr indent="457200"/>
            <a:r>
              <a:rPr lang="zh-CN" altLang="en-US">
                <a:sym typeface="+mn-ea"/>
              </a:rPr>
              <a:t>但是，在这种做法当中，归并排序的合并操作是对于整个点集进行的，而快排仅仅是对于中间区域的点集进行的，那么这个</a:t>
            </a:r>
            <a:r>
              <a:rPr lang="en-US" altLang="zh-CN">
                <a:sym typeface="+mn-ea"/>
              </a:rPr>
              <a:t>O(n)</a:t>
            </a:r>
            <a:r>
              <a:rPr lang="zh-CN" altLang="en-US">
                <a:sym typeface="+mn-ea"/>
              </a:rPr>
              <a:t>里的</a:t>
            </a:r>
            <a:r>
              <a:rPr lang="en-US" altLang="zh-CN">
                <a:sym typeface="+mn-ea"/>
              </a:rPr>
              <a:t>“n”</a:t>
            </a:r>
            <a:r>
              <a:rPr lang="zh-CN" altLang="en-US">
                <a:sym typeface="+mn-ea"/>
              </a:rPr>
              <a:t>将会比快排里的</a:t>
            </a:r>
            <a:r>
              <a:rPr lang="en-US" altLang="zh-CN">
                <a:sym typeface="+mn-ea"/>
              </a:rPr>
              <a:t>“n”</a:t>
            </a:r>
            <a:r>
              <a:rPr lang="zh-CN" altLang="en-US">
                <a:sym typeface="+mn-ea"/>
              </a:rPr>
              <a:t>要</a:t>
            </a:r>
            <a:r>
              <a:rPr lang="zh-CN" altLang="en-US">
                <a:sym typeface="+mn-ea"/>
              </a:rPr>
              <a:t>大得多。</a:t>
            </a:r>
            <a:endParaRPr lang="zh-CN" altLang="en-US">
              <a:sym typeface="+mn-ea"/>
            </a:endParaRPr>
          </a:p>
          <a:p>
            <a:pPr indent="457200"/>
            <a:r>
              <a:rPr lang="zh-CN" altLang="en-US">
                <a:sym typeface="+mn-ea"/>
              </a:rPr>
              <a:t>于是，我们并不考虑使用此方案</a:t>
            </a:r>
            <a:r>
              <a:rPr lang="zh-CN" altLang="en-US">
                <a:sym typeface="+mn-ea"/>
              </a:rPr>
              <a:t>五。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838800" y="1266220"/>
            <a:ext cx="3672000" cy="511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1054800" y="1112218"/>
            <a:ext cx="2482880" cy="1614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6600" b="1" i="0">
                <a:solidFill>
                  <a:srgbClr val="0055F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目录</a:t>
            </a:r>
            <a:endParaRPr sz="6600" b="1" i="0">
              <a:solidFill>
                <a:srgbClr val="0055F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6096025" y="1116466"/>
            <a:ext cx="4152432" cy="6451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2400" b="1">
                <a:solidFill>
                  <a:srgbClr val="002B7F"/>
                </a:solidFill>
                <a:highlight>
                  <a:srgbClr val="C0C0C0"/>
                </a:highlight>
                <a:latin typeface="微软雅黑" panose="020B0503020204020204" charset="-122"/>
              </a:rPr>
              <a:t>01</a:t>
            </a:r>
            <a:r>
              <a:rPr sz="2400">
                <a:latin typeface="微软雅黑" panose="020B0503020204020204" charset="-122"/>
              </a:rPr>
              <a:t> </a:t>
            </a:r>
            <a:r>
              <a:rPr lang="en-US" sz="2400">
                <a:latin typeface="微软雅黑" panose="020B0503020204020204" charset="-122"/>
              </a:rPr>
              <a:t>  </a:t>
            </a:r>
            <a:r>
              <a:rPr sz="24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前置工作</a:t>
            </a:r>
            <a:endParaRPr sz="24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6096156" y="2060711"/>
            <a:ext cx="4152433" cy="6451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2400" b="1">
                <a:solidFill>
                  <a:srgbClr val="002B7F"/>
                </a:solidFill>
                <a:highlight>
                  <a:srgbClr val="C0C0C0"/>
                </a:highlight>
                <a:latin typeface="微软雅黑" panose="020B0503020204020204" charset="-122"/>
              </a:rPr>
              <a:t>02</a:t>
            </a:r>
            <a:r>
              <a:rPr sz="2400">
                <a:latin typeface="微软雅黑" panose="020B0503020204020204" charset="-122"/>
              </a:rPr>
              <a:t> </a:t>
            </a:r>
            <a:r>
              <a:rPr lang="en-US" sz="2400">
                <a:latin typeface="微软雅黑" panose="020B0503020204020204" charset="-122"/>
              </a:rPr>
              <a:t>  </a:t>
            </a:r>
            <a:r>
              <a:rPr lang="zh-CN" sz="24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蛮力</a:t>
            </a:r>
            <a:r>
              <a:rPr lang="zh-CN" sz="24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法</a:t>
            </a:r>
            <a:endParaRPr lang="zh-CN" sz="24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6097295" y="3032765"/>
            <a:ext cx="4152432" cy="6451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2400" b="1">
                <a:solidFill>
                  <a:srgbClr val="002B7F"/>
                </a:solidFill>
                <a:highlight>
                  <a:srgbClr val="C0C0C0"/>
                </a:highlight>
                <a:latin typeface="微软雅黑" panose="020B0503020204020204" charset="-122"/>
              </a:rPr>
              <a:t>03</a:t>
            </a:r>
            <a:r>
              <a:rPr sz="2400">
                <a:latin typeface="微软雅黑" panose="020B0503020204020204" charset="-122"/>
              </a:rPr>
              <a:t> </a:t>
            </a:r>
            <a:r>
              <a:rPr lang="en-US" sz="2400">
                <a:latin typeface="微软雅黑" panose="020B0503020204020204" charset="-122"/>
              </a:rPr>
              <a:t>  </a:t>
            </a:r>
            <a:r>
              <a:rPr lang="zh-CN" sz="24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分治</a:t>
            </a:r>
            <a:r>
              <a:rPr lang="zh-CN" sz="24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法</a:t>
            </a:r>
            <a:endParaRPr lang="zh-CN" sz="24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7" name="New shape"/>
          <p:cNvSpPr/>
          <p:nvPr/>
        </p:nvSpPr>
        <p:spPr>
          <a:xfrm>
            <a:off x="6097426" y="4004950"/>
            <a:ext cx="4152433" cy="6451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2400" b="1">
                <a:solidFill>
                  <a:srgbClr val="002B7F"/>
                </a:solidFill>
                <a:highlight>
                  <a:srgbClr val="C0C0C0"/>
                </a:highlight>
                <a:latin typeface="微软雅黑" panose="020B0503020204020204" charset="-122"/>
              </a:rPr>
              <a:t>04</a:t>
            </a:r>
            <a:r>
              <a:rPr sz="2400">
                <a:latin typeface="微软雅黑" panose="020B0503020204020204" charset="-122"/>
              </a:rPr>
              <a:t> </a:t>
            </a:r>
            <a:r>
              <a:rPr lang="en-US" sz="2400">
                <a:latin typeface="微软雅黑" panose="020B0503020204020204" charset="-122"/>
              </a:rPr>
              <a:t>  </a:t>
            </a:r>
            <a:r>
              <a:rPr lang="zh-CN" sz="24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算法效率</a:t>
            </a:r>
            <a:r>
              <a:rPr lang="zh-CN" sz="24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比较</a:t>
            </a:r>
            <a:endParaRPr lang="zh-CN" sz="24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8" name="New shape"/>
          <p:cNvSpPr/>
          <p:nvPr/>
        </p:nvSpPr>
        <p:spPr>
          <a:xfrm>
            <a:off x="6098061" y="4949195"/>
            <a:ext cx="4152433" cy="6451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p>
            <a:pPr algn="l">
              <a:lnSpc>
                <a:spcPct val="150000"/>
              </a:lnSpc>
            </a:pPr>
            <a:r>
              <a:rPr sz="2400" b="1">
                <a:solidFill>
                  <a:srgbClr val="002B7F"/>
                </a:solidFill>
                <a:highlight>
                  <a:srgbClr val="C0C0C0"/>
                </a:highlight>
                <a:latin typeface="微软雅黑" panose="020B0503020204020204" charset="-122"/>
              </a:rPr>
              <a:t>0</a:t>
            </a:r>
            <a:r>
              <a:rPr lang="en-US" sz="2400" b="1">
                <a:solidFill>
                  <a:srgbClr val="002B7F"/>
                </a:solidFill>
                <a:highlight>
                  <a:srgbClr val="C0C0C0"/>
                </a:highlight>
                <a:latin typeface="微软雅黑" panose="020B0503020204020204" charset="-122"/>
              </a:rPr>
              <a:t>5</a:t>
            </a:r>
            <a:r>
              <a:rPr sz="2400">
                <a:latin typeface="微软雅黑" panose="020B0503020204020204" charset="-122"/>
              </a:rPr>
              <a:t> </a:t>
            </a:r>
            <a:r>
              <a:rPr lang="en-US" sz="2400">
                <a:latin typeface="微软雅黑" panose="020B0503020204020204" charset="-122"/>
              </a:rPr>
              <a:t>  </a:t>
            </a:r>
            <a:r>
              <a:rPr lang="zh-CN" sz="24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实验</a:t>
            </a:r>
            <a:r>
              <a:rPr lang="zh-CN" sz="24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总结</a:t>
            </a:r>
            <a:endParaRPr lang="zh-CN" sz="24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分治法运行</a:t>
            </a:r>
            <a:r>
              <a:rPr lang="zh-CN" altLang="en-US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结果</a:t>
            </a:r>
            <a:endParaRPr lang="zh-CN" altLang="en-US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84595" y="1486535"/>
            <a:ext cx="535940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从理论上讲，分治法的时间复杂度为O(n logn)，其运行时间随着输入规模的增长呈现接近线性函数的增长趋势。</a:t>
            </a:r>
            <a:endParaRPr lang="zh-CN" altLang="en-US"/>
          </a:p>
          <a:p>
            <a:pPr indent="457200"/>
            <a:r>
              <a:rPr lang="zh-CN" altLang="en-US"/>
              <a:t>由图可见，实测运行时间曲线与理论运行时间曲线拟合程度较高，在输入规模为10w至60w区间，实测运行时间有时略小于理论运行时间，但当输入规模大于60w之后，实测运行时间几乎都大于理论运行时间。</a:t>
            </a:r>
            <a:endParaRPr lang="zh-CN" altLang="en-US"/>
          </a:p>
          <a:p>
            <a:pPr indent="457200"/>
            <a:r>
              <a:rPr lang="zh-CN" altLang="en-US"/>
              <a:t>关于理论运行时间的波动情况，我觉得可能是剪枝的效果变动所带来的影响，由于样本的随机性，剪枝的效果的差异性会更加显著。</a:t>
            </a:r>
            <a:endParaRPr lang="zh-CN" altLang="en-US"/>
          </a:p>
          <a:p>
            <a:pPr indent="457200"/>
            <a:r>
              <a:rPr lang="zh-CN" altLang="en-US"/>
              <a:t>而实测运行时间大于理论运行时间的原因，我想是因为在获取中间部分点集的最短距离时需要按照y坐标升序排</a:t>
            </a:r>
            <a:r>
              <a:rPr lang="zh-CN" altLang="en-US"/>
              <a:t>序，此操作也是需要O(n logn)的时间，随着点集数量的增大，此时间消耗约越发显著。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242050" y="104648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tx2"/>
                </a:solidFill>
              </a:rPr>
              <a:t>结果分析</a:t>
            </a:r>
            <a:endParaRPr lang="zh-CN" altLang="en-US" sz="2000">
              <a:solidFill>
                <a:schemeClr val="tx2"/>
              </a:solidFill>
            </a:endParaRPr>
          </a:p>
        </p:txBody>
      </p:sp>
      <p:pic>
        <p:nvPicPr>
          <p:cNvPr id="4" name="图片 -21474826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80" y="1413510"/>
            <a:ext cx="4869815" cy="8439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-214748260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3660" y="2708910"/>
            <a:ext cx="4226560" cy="32429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5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26960"/>
            <a:ext cx="5776571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02B7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</a:t>
            </a:r>
            <a:r>
              <a:rPr lang="en-US" sz="4800" b="1" i="0">
                <a:solidFill>
                  <a:srgbClr val="002B7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4</a:t>
            </a:r>
            <a:endParaRPr lang="en-US" sz="4800" b="1" i="0">
              <a:solidFill>
                <a:srgbClr val="002B7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631242"/>
            <a:ext cx="5771526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4800" b="1" i="0">
                <a:solidFill>
                  <a:srgbClr val="0055F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算法</a:t>
            </a:r>
            <a:r>
              <a:rPr lang="zh-CN" sz="4800" b="1" i="0">
                <a:solidFill>
                  <a:srgbClr val="0055F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对比</a:t>
            </a:r>
            <a:endParaRPr lang="zh-CN" sz="4800" b="1" i="0">
              <a:solidFill>
                <a:srgbClr val="0055F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算法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对比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117080" y="3644265"/>
            <a:ext cx="4162425" cy="23685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</a:rPr>
              <a:t>结果分析</a:t>
            </a:r>
            <a:endParaRPr lang="zh-CN" altLang="en-US">
              <a:solidFill>
                <a:schemeClr val="accent1"/>
              </a:solidFill>
            </a:endParaRPr>
          </a:p>
          <a:p>
            <a:r>
              <a:rPr lang="zh-CN" altLang="en-US">
                <a:solidFill>
                  <a:schemeClr val="accent1"/>
                </a:solidFill>
              </a:rPr>
              <a:t> 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zh-CN" altLang="en-US" sz="1600"/>
              <a:t>由上图可见，在大规模数据量下，分治法比蛮力法效果好了太多，而且算法之间的效率差距会随着输入规模的增长逐步拉大。</a:t>
            </a:r>
            <a:endParaRPr lang="zh-CN" altLang="en-US" sz="1600"/>
          </a:p>
          <a:p>
            <a:pPr indent="457200"/>
            <a:r>
              <a:rPr lang="zh-CN" altLang="en-US" sz="1600"/>
              <a:t>但是，在极小规模数据量下，蛮力法可能是一个更好的选择，无论是从实现上来讲，还是时间效率方面。因此，我们在分治法的实现过程中，也综合运用了蛮力算法进行一项算法优化。</a:t>
            </a:r>
            <a:endParaRPr lang="zh-CN" altLang="en-US" sz="160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1495425"/>
            <a:ext cx="6162675" cy="1155065"/>
          </a:xfrm>
          <a:prstGeom prst="rect">
            <a:avLst/>
          </a:prstGeom>
        </p:spPr>
      </p:pic>
      <p:pic>
        <p:nvPicPr>
          <p:cNvPr id="4" name="图片 -214748260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805" y="3258820"/>
            <a:ext cx="4011930" cy="241173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-214748260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6135" y="887095"/>
            <a:ext cx="4011930" cy="24117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5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26960"/>
            <a:ext cx="5776571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02B7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</a:t>
            </a:r>
            <a:r>
              <a:rPr lang="en-US" sz="4800" b="1" i="0">
                <a:solidFill>
                  <a:srgbClr val="002B7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5</a:t>
            </a:r>
            <a:endParaRPr lang="en-US" sz="4800" b="1" i="0">
              <a:solidFill>
                <a:srgbClr val="002B7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631242"/>
            <a:ext cx="5771526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4800" b="1" i="0">
                <a:solidFill>
                  <a:srgbClr val="0055F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实验</a:t>
            </a:r>
            <a:r>
              <a:rPr lang="zh-CN" sz="4800" b="1" i="0">
                <a:solidFill>
                  <a:srgbClr val="0055F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总结</a:t>
            </a:r>
            <a:endParaRPr lang="zh-CN" sz="4800" b="1" i="0">
              <a:solidFill>
                <a:srgbClr val="0055F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实验</a:t>
            </a:r>
            <a:r>
              <a:rPr lang="zh-CN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总结</a:t>
            </a:r>
            <a:endParaRPr lang="zh-CN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226310" y="18249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90600" y="11658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1. 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算法对比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90600" y="39681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2.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剪枝效果差异性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90600" y="4336415"/>
            <a:ext cx="42887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由于样本数据具有差异性和偶然性，对算法进行剪枝优化的效果也会存在差异，可能会造成算法运行时间有所波动。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6290310" y="11658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3.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编译器内联优化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288405" y="1557020"/>
            <a:ext cx="47612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由于编译器内联优化的存在，调用函数可能与直接使用函数体里同样的代码效</a:t>
            </a:r>
            <a:r>
              <a:rPr lang="zh-CN" altLang="en-US"/>
              <a:t>率接近，但是，也不排除编译器的优化效果较差，致使调用函数的运行效率不如直接使用同样的代码逻辑的现象发生。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6312535" y="380428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  <a:r>
              <a:rPr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.防止数据溢出</a:t>
            </a:r>
            <a:endParaRPr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310630" y="4195445"/>
            <a:ext cx="47612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由于int类型的范围较为有限，最大值为2</a:t>
            </a:r>
            <a:r>
              <a:rPr lang="zh-CN" altLang="en-US" baseline="30000"/>
              <a:t>31</a:t>
            </a:r>
            <a:r>
              <a:rPr lang="zh-CN" altLang="en-US"/>
              <a:t>-1，在进行乘法运算</a:t>
            </a:r>
            <a:r>
              <a:rPr lang="zh-CN" altLang="en-US"/>
              <a:t>时很容易造成数据的溢出，因此，我们可以考虑先将其强转成double类型，再去进行运算操作。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2150" t="4153" r="1808"/>
          <a:stretch>
            <a:fillRect/>
          </a:stretch>
        </p:blipFill>
        <p:spPr>
          <a:xfrm>
            <a:off x="1127760" y="1700530"/>
            <a:ext cx="3744595" cy="165608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ew shape"/>
          <p:cNvSpPr/>
          <p:nvPr/>
        </p:nvSpPr>
        <p:spPr>
          <a:xfrm>
            <a:off x="611778" y="2200712"/>
            <a:ext cx="11038043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4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感</a:t>
            </a:r>
            <a:r>
              <a:rPr sz="4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谢 </a:t>
            </a:r>
            <a:r>
              <a:rPr lang="zh-CN" sz="4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观</a:t>
            </a:r>
            <a:r>
              <a:rPr lang="en-US" altLang="zh-CN" sz="4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</a:t>
            </a:r>
            <a:r>
              <a:rPr lang="zh-CN" sz="4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看</a:t>
            </a:r>
            <a:endParaRPr lang="zh-CN" sz="4800" b="1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5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02B7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01</a:t>
            </a:r>
            <a:endParaRPr sz="4800" b="1" i="0">
              <a:solidFill>
                <a:srgbClr val="002B7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635727"/>
            <a:ext cx="5771526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055F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前置工作</a:t>
            </a:r>
            <a:endParaRPr sz="4800" b="1" i="0">
              <a:solidFill>
                <a:srgbClr val="0055F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随机样本的生成</a:t>
            </a:r>
            <a:endParaRPr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32560" y="961390"/>
            <a:ext cx="931227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000" dirty="0"/>
              <a:t>使用python的 numpy 包中的random类的randint方法横向生成两组同样大小的随机整数，然后将之组合成一组样本点，再按照特定的格式（两个坐标值中间间隔一个空格）写入文本文件中存储起来，以便于后续对样本的读入。</a:t>
            </a:r>
            <a:endParaRPr lang="zh-CN" altLang="en-US" sz="2000" dirty="0"/>
          </a:p>
          <a:p>
            <a:pPr indent="457200"/>
            <a:r>
              <a:rPr lang="zh-CN" altLang="en-US" sz="2000" dirty="0"/>
              <a:t>（设置样本范围为1~1e7，样本容量为1e6，样本组数为10）</a:t>
            </a:r>
            <a:endParaRPr lang="zh-CN" altLang="en-US" sz="20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430" y="2956560"/>
            <a:ext cx="5477510" cy="291020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694170" y="2637155"/>
            <a:ext cx="4986655" cy="3230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优点：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/>
              <a:t>速度较快：numpy 是用 C 语言编写的，并且针对数组操作进行了优化。</a:t>
            </a:r>
            <a:endParaRPr lang="zh-CN" altLang="en-US"/>
          </a:p>
          <a:p>
            <a:r>
              <a:rPr lang="zh-CN" altLang="en-US"/>
              <a:t>支持数组操作：numpy 的 randint 方法支持直接生成整数数组，而不仅仅是单个随机数，因此它可以更高效地生成大量随机数。</a:t>
            </a:r>
            <a:endParaRPr lang="zh-CN" altLang="en-US"/>
          </a:p>
          <a:p>
            <a:r>
              <a:rPr lang="zh-CN" altLang="en-US"/>
              <a:t>操作简单：相比使用C语言或C++生成随机数，使用random类的randint方法显然更加方便迅捷，且文件读写也更为简单。</a:t>
            </a:r>
            <a:endParaRPr lang="zh-CN" altLang="en-US"/>
          </a:p>
          <a:p>
            <a:r>
              <a:rPr lang="zh-CN" altLang="en-US"/>
              <a:t>随机数范围大：random类的randint方法可以指定随机数的范围，避免重复数据的频繁出现</a:t>
            </a:r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随机样本的读取</a:t>
            </a:r>
            <a:endParaRPr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83615" y="995680"/>
            <a:ext cx="1017651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sz="2000"/>
              <a:t>算法利用C++语言实现，使用C++读取会方便许多。由于一个样本是一个蕴含坐标信息的数据元，即包含两个整型数据，于是每个样本元都可以用pair&lt;int,int&gt;类型来</a:t>
            </a:r>
            <a:r>
              <a:rPr lang="zh-CN" sz="2000"/>
              <a:t>存储</a:t>
            </a:r>
            <a:r>
              <a:rPr sz="2000"/>
              <a:t>。</a:t>
            </a:r>
            <a:endParaRPr sz="2000"/>
          </a:p>
          <a:p>
            <a:pPr indent="457200"/>
            <a:r>
              <a:rPr sz="2000"/>
              <a:t>由于算法运行在C++上，且样本写入时一个样本坐标点（两个以空格间隔的整型数据）独占一行，于是我使用C++的fstream头文件中的ifstream类进行样本数值的读取，并且抽象成一个read_sample函数，返回值为一个在堆区的arr样本数组，返回类型为pair&lt;int,int&gt;*。</a:t>
            </a:r>
            <a:endParaRPr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885" y="2780665"/>
            <a:ext cx="5995035" cy="378777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1971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随机样本重叠率分析</a:t>
            </a:r>
            <a:endParaRPr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559560" y="1231900"/>
            <a:ext cx="915352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50000"/>
              </a:lnSpc>
              <a:spcBef>
                <a:spcPts val="0"/>
              </a:spcBef>
              <a:spcAft>
                <a:spcPts val="700"/>
              </a:spcAft>
            </a:pPr>
            <a:r>
              <a:rPr lang="en-US" altLang="zh-CN" sz="2000"/>
              <a:t> </a:t>
            </a:r>
            <a:r>
              <a:rPr lang="zh-CN" altLang="en-US" sz="2000"/>
              <a:t>样本的范围为1~1e7，而样本容量仅有1e6，因此，对于样本的坐标值而言，理论上重叠率约为1e6 / 1e7 约等于1/10，重叠率较低，再加上一个样本单元实际上包含两个坐标值，于是样本点的重叠率为（1/10）</a:t>
            </a:r>
            <a:r>
              <a:rPr lang="zh-CN" altLang="en-US" sz="2000" baseline="30000"/>
              <a:t>2</a:t>
            </a:r>
            <a:r>
              <a:rPr lang="zh-CN" altLang="en-US" sz="2000"/>
              <a:t>为1/100，概率很小。</a:t>
            </a:r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1559560" y="3197860"/>
            <a:ext cx="90462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>
              <a:lnSpc>
                <a:spcPct val="150000"/>
              </a:lnSpc>
            </a:pPr>
            <a:r>
              <a:rPr lang="en-US" altLang="zh-CN" sz="2000"/>
              <a:t> </a:t>
            </a:r>
            <a:r>
              <a:rPr lang="zh-CN" altLang="en-US" sz="2000"/>
              <a:t>此外，为了达到真正</a:t>
            </a:r>
            <a:r>
              <a:rPr lang="zh-CN" altLang="en-US" sz="2000"/>
              <a:t>意义上的无重复样本，我们还可以使用</a:t>
            </a:r>
            <a:r>
              <a:rPr lang="en-US" altLang="zh-CN" sz="2000"/>
              <a:t>numpy</a:t>
            </a:r>
            <a:r>
              <a:rPr lang="zh-CN" altLang="en-US" sz="2000"/>
              <a:t>包提供的</a:t>
            </a:r>
            <a:r>
              <a:rPr lang="en-US" altLang="zh-CN" sz="2000"/>
              <a:t>unique</a:t>
            </a:r>
            <a:r>
              <a:rPr lang="zh-CN" altLang="en-US" sz="2000"/>
              <a:t>方法进行去重操作：</a:t>
            </a:r>
            <a:endParaRPr lang="zh-CN" altLang="en-US" sz="20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380" y="4363720"/>
            <a:ext cx="5429250" cy="6858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必要条件检验算法的正确性</a:t>
            </a:r>
            <a:endParaRPr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43940" y="1896110"/>
            <a:ext cx="99479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sz="2000"/>
              <a:t>暴力法遍历所有点之间的距离，检查是否有比所求的最短距离更小的，若有，即可证明求点对最短距离算法设计有误。（必要不充分条件</a:t>
            </a:r>
            <a:r>
              <a:rPr lang="zh-CN" sz="2000"/>
              <a:t>）</a:t>
            </a:r>
            <a:endParaRPr lang="zh-CN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895" y="2995295"/>
            <a:ext cx="7391400" cy="28479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43940" y="1412240"/>
            <a:ext cx="4064000" cy="5454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基本原理：</a:t>
            </a:r>
            <a:endParaRPr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5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02B7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02</a:t>
            </a:r>
            <a:endParaRPr sz="4800" b="1" i="0">
              <a:solidFill>
                <a:srgbClr val="002B7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631242"/>
            <a:ext cx="5771526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4800" b="1" i="0">
                <a:solidFill>
                  <a:srgbClr val="0055FF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蛮力法</a:t>
            </a:r>
            <a:endParaRPr lang="zh-CN" sz="4800" b="1" i="0">
              <a:solidFill>
                <a:srgbClr val="0055FF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蛮力</a:t>
            </a:r>
            <a:r>
              <a:rPr lang="zh-CN" altLang="en-US" sz="3000" b="1" i="0">
                <a:solidFill>
                  <a:schemeClr val="accent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法</a:t>
            </a:r>
            <a:endParaRPr lang="zh-CN" altLang="en-US" sz="3000" b="1" i="0">
              <a:solidFill>
                <a:schemeClr val="accent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70635" y="96710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tx2"/>
                </a:solidFill>
              </a:rPr>
              <a:t>基本思想</a:t>
            </a:r>
            <a:endParaRPr lang="zh-CN" altLang="en-US" sz="2000">
              <a:solidFill>
                <a:schemeClr val="tx2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270545" y="4653108"/>
            <a:ext cx="2772208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伪代码</a:t>
            </a:r>
            <a:r>
              <a:rPr lang="en-US" altLang="zh-CN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 </a:t>
            </a:r>
            <a:r>
              <a:rPr lang="en-GB" altLang="zh-CN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Pseudo</a:t>
            </a:r>
            <a:r>
              <a:rPr lang="en-US" altLang="zh-CN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-</a:t>
            </a:r>
            <a:r>
              <a:rPr lang="en-GB" altLang="zh-CN" sz="2000" dirty="0">
                <a:solidFill>
                  <a:schemeClr val="tx2"/>
                </a:solidFill>
                <a:latin typeface="汉仪中宋S" panose="00020600040101010101" charset="-122"/>
                <a:ea typeface="汉仪中宋S" panose="00020600040101010101" charset="-122"/>
                <a:sym typeface="Arial" panose="020B0604020202020204" pitchFamily="34" charset="0"/>
              </a:rPr>
              <a:t>Code</a:t>
            </a:r>
            <a:endParaRPr lang="en-GB" altLang="zh-CN" sz="2000" dirty="0">
              <a:solidFill>
                <a:schemeClr val="tx2"/>
              </a:solidFill>
              <a:latin typeface="汉仪中宋S" panose="00020600040101010101" charset="-122"/>
              <a:ea typeface="汉仪中宋S" panose="00020600040101010101" charset="-122"/>
              <a:sym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635" y="5013325"/>
            <a:ext cx="3734435" cy="1796415"/>
          </a:xfrm>
          <a:prstGeom prst="rect">
            <a:avLst/>
          </a:prstGeom>
        </p:spPr>
      </p:pic>
      <p:pic>
        <p:nvPicPr>
          <p:cNvPr id="5" name="图片 4" descr="8c771f1877b14687b34e5d61b6a5c02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635" y="2421255"/>
            <a:ext cx="2635250" cy="19767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71270" y="1412875"/>
            <a:ext cx="39858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/>
              <a:t>于给定的一组点，计算每一对点之间的距离，然后逐个进行大小比较，从而找到其中最小的距离。</a:t>
            </a:r>
            <a:endParaRPr lang="zh-CN" altLang="en-US"/>
          </a:p>
        </p:txBody>
      </p:sp>
      <p:pic>
        <p:nvPicPr>
          <p:cNvPr id="7" name="图片 6" descr="brute_forc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7845" y="1700530"/>
            <a:ext cx="3930650" cy="49879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6887845" y="1133475"/>
            <a:ext cx="3172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流程图</a:t>
            </a:r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1"/>
      <p:bldP spid="6" grpId="1"/>
      <p:bldP spid="19" grpId="0"/>
      <p:bldP spid="19" grpId="1"/>
    </p:bldLst>
  </p:timing>
</p:sld>
</file>

<file path=ppt/tags/tag1.xml><?xml version="1.0" encoding="utf-8"?>
<p:tagLst xmlns:p="http://schemas.openxmlformats.org/presentationml/2006/main">
  <p:tag name="AS_NET" val="Unix 5.4 unknown"/>
  <p:tag name="AS_OS" val="Unix 5.4 unknown"/>
  <p:tag name="AS_RELEASE_DATE" val="2013.12.17"/>
  <p:tag name="AS_TITLE" val="Spire.Presentation for .NET "/>
  <p:tag name="AS_VERSION" val="2.1.0.0"/>
  <p:tag name="COMMONDATA" val="eyJoZGlkIjoiOTc3M2Y5NzIzMDFlZjAyY2Q4Njk5ODkyYjFjNzBiNTQifQ=="/>
  <p:tag name="commondata" val="eyJoZGlkIjoiNGYwODNlYjhiYmEyY2FmYzRkZGIyNDc5ZTM2Zjk2NW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4545</Words>
  <Application>WPS 演示</Application>
  <PresentationFormat>宽屏</PresentationFormat>
  <Paragraphs>206</Paragraphs>
  <Slides>25</Slides>
  <Notes>39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汉仪中宋S</vt:lpstr>
      <vt:lpstr>Calibri</vt:lpstr>
      <vt:lpstr>Arial Unicode MS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对方正在输入...</cp:lastModifiedBy>
  <cp:revision>84</cp:revision>
  <dcterms:created xsi:type="dcterms:W3CDTF">2024-03-27T00:31:00Z</dcterms:created>
  <dcterms:modified xsi:type="dcterms:W3CDTF">2025-05-06T10:55:08Z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FB7A891FF09F4B4CA53B03D5072DD70B_12</vt:lpwstr>
  </property>
  <property fmtid="{D5CDD505-2E9C-101B-9397-08002B2CF9AE}" pid="3" name="KSOProductBuildVer">
    <vt:lpwstr>2052-12.1.0.16729</vt:lpwstr>
  </property>
</Properties>
</file>

<file path=docProps/thumbnail.jpeg>
</file>